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8229600" cy="14630400"/>
  <p:notesSz cx="8229600" cy="14630400"/>
  <p:embeddedFontLst>
    <p:embeddedFont>
      <p:font typeface="Inter" charset="0"/>
      <p:regular r:id="rId11"/>
    </p:embeddedFont>
    <p:embeddedFont>
      <p:font typeface="Calibri" pitchFamily="34" charset="0"/>
      <p:regular r:id="rId12"/>
      <p:bold r:id="rId13"/>
      <p:italic r:id="rId14"/>
      <p:boldItalic r:id="rId15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8" d="100"/>
          <a:sy n="68" d="100"/>
        </p:scale>
        <p:origin x="-1644" y="-72"/>
      </p:cViewPr>
      <p:guideLst>
        <p:guide orient="horz" pos="4608"/>
        <p:guide pos="25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98521E-C194-45FA-B902-EAF9DAEA067B}" type="datetimeFigureOut">
              <a:rPr lang="pt-BR" smtClean="0"/>
              <a:t>17/01/2025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571750" y="1096963"/>
            <a:ext cx="30861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99D417-1879-4118-94E1-2D64AF3A4C1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3885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71750" y="1096963"/>
            <a:ext cx="30861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71750" y="1096963"/>
            <a:ext cx="30861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71750" y="1096963"/>
            <a:ext cx="30861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71750" y="1096963"/>
            <a:ext cx="30861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71750" y="1096963"/>
            <a:ext cx="30861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71750" y="1096963"/>
            <a:ext cx="30861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71750" y="1096963"/>
            <a:ext cx="3086100" cy="5486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059" y="13776960"/>
            <a:ext cx="968965" cy="731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059" y="13776960"/>
            <a:ext cx="968965" cy="731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059" y="13776960"/>
            <a:ext cx="968965" cy="731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059" y="13776960"/>
            <a:ext cx="968965" cy="731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059" y="13776960"/>
            <a:ext cx="968965" cy="731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059" y="13776960"/>
            <a:ext cx="968965" cy="73152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8229600" cy="146304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059" y="13776960"/>
            <a:ext cx="968965" cy="73152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98474"/>
            <a:ext cx="8229600" cy="1264685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ext 0"/>
          <p:cNvSpPr/>
          <p:nvPr/>
        </p:nvSpPr>
        <p:spPr>
          <a:xfrm>
            <a:off x="478303" y="3207434"/>
            <a:ext cx="7304792" cy="33214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4900" b="1" kern="0" spc="-98" dirty="0" err="1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Renascer</a:t>
            </a:r>
            <a:r>
              <a:rPr lang="en-US" sz="4900" b="1" kern="0" spc="-98" dirty="0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: </a:t>
            </a:r>
          </a:p>
          <a:p>
            <a:pPr marL="0" indent="0" algn="ctr">
              <a:lnSpc>
                <a:spcPts val="6100"/>
              </a:lnSpc>
              <a:buNone/>
            </a:pPr>
            <a:r>
              <a:rPr lang="en-US" sz="4000" b="1" kern="0" spc="-98" dirty="0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 </a:t>
            </a:r>
            <a:r>
              <a:rPr lang="en-US" sz="4000" b="1" kern="0" spc="-98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Jornada</a:t>
            </a:r>
            <a:r>
              <a:rPr lang="en-US" sz="40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4000" b="1" kern="0" spc="-98" dirty="0" err="1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para</a:t>
            </a:r>
            <a:r>
              <a:rPr lang="en-US" sz="4000" b="1" kern="0" spc="-98" dirty="0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40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 Seu Novo </a:t>
            </a:r>
            <a:r>
              <a:rPr lang="en-US" sz="4000" b="1" kern="0" spc="-98" dirty="0" err="1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Eu</a:t>
            </a:r>
            <a:endParaRPr lang="en-US" sz="4000" b="1" kern="0" spc="-98" dirty="0" smtClean="0">
              <a:solidFill>
                <a:srgbClr val="F95F88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  <a:p>
            <a:pPr marL="0" indent="0" algn="ctr">
              <a:lnSpc>
                <a:spcPts val="6100"/>
              </a:lnSpc>
              <a:buNone/>
            </a:pPr>
            <a:r>
              <a:rPr lang="en-US" sz="4000" b="1" kern="0" spc="-98" dirty="0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Com a </a:t>
            </a:r>
            <a:r>
              <a:rPr lang="en-US" sz="4000" b="1" kern="0" spc="-98" dirty="0" err="1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Cirurgia</a:t>
            </a:r>
            <a:r>
              <a:rPr lang="en-US" sz="4000" b="1" kern="0" spc="-98" dirty="0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r>
              <a:rPr lang="en-US" sz="4000" b="1" kern="0" spc="-98" dirty="0" err="1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Bariárica</a:t>
            </a:r>
            <a:endParaRPr lang="en-US" sz="4000" dirty="0"/>
          </a:p>
        </p:txBody>
      </p:sp>
      <p:sp>
        <p:nvSpPr>
          <p:cNvPr id="6" name="Text 3"/>
          <p:cNvSpPr/>
          <p:nvPr/>
        </p:nvSpPr>
        <p:spPr>
          <a:xfrm>
            <a:off x="3598910" y="10433685"/>
            <a:ext cx="71460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kern="0" spc="-36" dirty="0">
                <a:solidFill>
                  <a:srgbClr val="3C3838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GR</a:t>
            </a:r>
            <a:endParaRPr lang="en-US" sz="750" dirty="0"/>
          </a:p>
        </p:txBody>
      </p:sp>
      <p:pic>
        <p:nvPicPr>
          <p:cNvPr id="1026" name="Picture 2" descr="C:\Users\Socrates\Downloads\IMG-20250117-WA016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040" y="5952759"/>
            <a:ext cx="5003483" cy="502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/>
          <p:cNvSpPr/>
          <p:nvPr/>
        </p:nvSpPr>
        <p:spPr>
          <a:xfrm>
            <a:off x="3532607" y="7133589"/>
            <a:ext cx="4250487" cy="258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decisão de realizar a cirurgia bariátrica é um passo transformador na vida de muitas pessoas que enfrentam a obesidade. Este eBook foi criado para esclarecer dúvidas, ajudar na tomada de decisão e oferecer orientações sobre como superar os desafios dessa jornada.</a:t>
            </a:r>
            <a:endParaRPr lang="en-US" sz="1750" dirty="0"/>
          </a:p>
        </p:txBody>
      </p:sp>
      <p:sp>
        <p:nvSpPr>
          <p:cNvPr id="3" name="Text 4"/>
          <p:cNvSpPr/>
          <p:nvPr/>
        </p:nvSpPr>
        <p:spPr>
          <a:xfrm>
            <a:off x="3800498" y="10167832"/>
            <a:ext cx="1472997" cy="705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por Graziela  Ribeiro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086100" cy="146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942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6507" y="4098291"/>
            <a:ext cx="7118122" cy="138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Principais </a:t>
            </a:r>
            <a:r>
              <a:rPr lang="en-US" sz="4900" b="1" kern="0" spc="-98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Dúvidas</a:t>
            </a: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endParaRPr lang="en-US" sz="4900" b="1" kern="0" spc="-98" dirty="0" smtClean="0">
              <a:solidFill>
                <a:srgbClr val="F95F88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 err="1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Sobre</a:t>
            </a:r>
            <a:r>
              <a:rPr lang="en-US" sz="4900" b="1" kern="0" spc="-98" dirty="0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 Cirurgia Bariátrica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446507" y="6492240"/>
            <a:ext cx="1754349" cy="693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00" b="1" kern="0" spc="-49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Segurança</a:t>
            </a:r>
            <a:r>
              <a:rPr lang="en-US" sz="240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2400" b="1" kern="0" spc="-49" dirty="0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</a:t>
            </a:r>
          </a:p>
          <a:p>
            <a:pPr marL="0" indent="0">
              <a:lnSpc>
                <a:spcPts val="3050"/>
              </a:lnSpc>
              <a:buNone/>
            </a:pPr>
            <a:r>
              <a:rPr lang="en-US" sz="2400" b="1" kern="0" spc="-49" dirty="0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240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Cirurgia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46507" y="7588674"/>
            <a:ext cx="2237690" cy="258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cirurgia bariátrica é segura quando realizada por uma equipe médica experiente e em um ambiente adequado.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2999772" y="6492240"/>
            <a:ext cx="1754349" cy="693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Quem </a:t>
            </a:r>
            <a:r>
              <a:rPr lang="en-US" sz="2450" b="1" kern="0" spc="-49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Pode</a:t>
            </a: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endParaRPr lang="en-US" sz="2450" b="1" kern="0" spc="-49" dirty="0" smtClean="0">
              <a:solidFill>
                <a:srgbClr val="F95F88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 err="1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Fazer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2999772" y="7588674"/>
            <a:ext cx="2237690" cy="258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Indivíduos com IMC acima de 40, ou acima de 35 com comorbidades, geralmente são candidatos. Um médico avaliará seu caso.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553038" y="6492240"/>
            <a:ext cx="2215321" cy="693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Durabilidade</a:t>
            </a: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endParaRPr lang="en-US" sz="2450" b="1" kern="0" spc="-49" dirty="0" smtClean="0">
              <a:solidFill>
                <a:srgbClr val="F95F88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dos </a:t>
            </a: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Resultados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5553038" y="7588674"/>
            <a:ext cx="2237690" cy="2580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Sim, mas exigem compromisso com mudanças no estilo de vida, incluindo alimentação equilibrada e atividade física.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8229600" cy="49220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6059" y="6004772"/>
            <a:ext cx="7357482" cy="2707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950"/>
              </a:lnSpc>
              <a:buNone/>
            </a:pPr>
            <a:r>
              <a:rPr lang="en-US" sz="4750" b="1" kern="0" spc="-96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 Que Levar em Consideração na Hora da Decisão</a:t>
            </a:r>
            <a:endParaRPr lang="en-US" sz="4750" dirty="0"/>
          </a:p>
        </p:txBody>
      </p:sp>
      <p:sp>
        <p:nvSpPr>
          <p:cNvPr id="4" name="Shape 1"/>
          <p:cNvSpPr/>
          <p:nvPr/>
        </p:nvSpPr>
        <p:spPr>
          <a:xfrm>
            <a:off x="436059" y="9302539"/>
            <a:ext cx="2369426" cy="4247092"/>
          </a:xfrm>
          <a:prstGeom prst="roundRect">
            <a:avLst>
              <a:gd name="adj" fmla="val 389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64914" y="9709786"/>
            <a:ext cx="1713094" cy="67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 err="1" smtClean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Motivação</a:t>
            </a:r>
            <a:endParaRPr lang="en-US" sz="2350" b="1" kern="0" spc="-48" dirty="0" smtClean="0">
              <a:solidFill>
                <a:srgbClr val="272525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 smtClean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2350" b="1" kern="0" spc="-48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Pessoal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564914" y="10622704"/>
            <a:ext cx="2111715" cy="1889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Reflita sobre o que a cirurgia significa para você e como ela pode melhorar sua qualidade de vida.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2930053" y="9302539"/>
            <a:ext cx="2369426" cy="4247092"/>
          </a:xfrm>
          <a:prstGeom prst="roundRect">
            <a:avLst>
              <a:gd name="adj" fmla="val 389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058909" y="9709786"/>
            <a:ext cx="1713094" cy="67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 err="1" smtClean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Impacto</a:t>
            </a:r>
            <a:endParaRPr lang="en-US" sz="2350" b="1" kern="0" spc="-48" dirty="0" smtClean="0">
              <a:solidFill>
                <a:srgbClr val="272525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 smtClean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2350" b="1" kern="0" spc="-48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Emocional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3058909" y="10622704"/>
            <a:ext cx="2111715" cy="1889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Considere os benefícios psicológicos e esteja preparado para lidar com mudanças na autoimagem.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5424048" y="9302539"/>
            <a:ext cx="2369426" cy="4247092"/>
          </a:xfrm>
          <a:prstGeom prst="roundRect">
            <a:avLst>
              <a:gd name="adj" fmla="val 389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552904" y="9709786"/>
            <a:ext cx="1713094" cy="676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Compromisso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5552904" y="10622704"/>
            <a:ext cx="2111715" cy="2519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Entenda que a cirurgia é uma ferramenta, não uma solução mágica. Você precisará mudar hábitos para manter os resultados.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8229600" cy="49132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5255" y="5993977"/>
            <a:ext cx="5020337" cy="13510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950"/>
              </a:lnSpc>
              <a:buNone/>
            </a:pPr>
            <a:r>
              <a:rPr lang="en-US" sz="4750" b="1" kern="0" spc="-96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Como Se </a:t>
            </a:r>
            <a:r>
              <a:rPr lang="en-US" sz="4750" b="1" kern="0" spc="-96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Preparar</a:t>
            </a:r>
            <a:r>
              <a:rPr lang="en-US" sz="4750" b="1" kern="0" spc="-96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endParaRPr lang="en-US" sz="4750" b="1" kern="0" spc="-96" dirty="0" smtClean="0">
              <a:solidFill>
                <a:srgbClr val="F95F88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  <a:p>
            <a:pPr marL="0" indent="0">
              <a:lnSpc>
                <a:spcPts val="5950"/>
              </a:lnSpc>
              <a:buNone/>
            </a:pPr>
            <a:r>
              <a:rPr lang="en-US" sz="4750" b="1" kern="0" spc="-96" dirty="0" err="1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para</a:t>
            </a:r>
            <a:r>
              <a:rPr lang="en-US" sz="4750" b="1" kern="0" spc="-96" dirty="0" smtClean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4750" b="1" kern="0" spc="-96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 Cirurgia</a:t>
            </a:r>
            <a:endParaRPr lang="en-US" sz="4750" dirty="0"/>
          </a:p>
        </p:txBody>
      </p:sp>
      <p:sp>
        <p:nvSpPr>
          <p:cNvPr id="4" name="Shape 1"/>
          <p:cNvSpPr/>
          <p:nvPr/>
        </p:nvSpPr>
        <p:spPr>
          <a:xfrm>
            <a:off x="435255" y="8376709"/>
            <a:ext cx="279812" cy="884343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33303" y="8494606"/>
            <a:ext cx="83716" cy="648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b="1" kern="0" spc="-5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50" dirty="0"/>
          </a:p>
        </p:txBody>
      </p:sp>
      <p:sp>
        <p:nvSpPr>
          <p:cNvPr id="6" name="Text 3"/>
          <p:cNvSpPr/>
          <p:nvPr/>
        </p:nvSpPr>
        <p:spPr>
          <a:xfrm>
            <a:off x="839368" y="8376707"/>
            <a:ext cx="1710013" cy="675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Avaliações Médicas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839368" y="9287935"/>
            <a:ext cx="3213281" cy="62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Realize todos os </a:t>
            </a:r>
            <a:r>
              <a:rPr lang="en-US" sz="1700" kern="0" spc="-35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exames</a:t>
            </a: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700" kern="0" spc="-35" dirty="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 err="1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solicitados</a:t>
            </a:r>
            <a:r>
              <a:rPr lang="en-US" sz="1700" kern="0" spc="-35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pelo seu médico.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176951" y="8376709"/>
            <a:ext cx="279812" cy="884343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260734" y="8494606"/>
            <a:ext cx="112246" cy="648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b="1" kern="0" spc="-5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50" dirty="0"/>
          </a:p>
        </p:txBody>
      </p:sp>
      <p:sp>
        <p:nvSpPr>
          <p:cNvPr id="10" name="Text 7"/>
          <p:cNvSpPr/>
          <p:nvPr/>
        </p:nvSpPr>
        <p:spPr>
          <a:xfrm>
            <a:off x="4581064" y="8376707"/>
            <a:ext cx="1710013" cy="675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Mudanças na Dieta</a:t>
            </a:r>
            <a:endParaRPr lang="en-US" sz="2350" dirty="0"/>
          </a:p>
        </p:txBody>
      </p:sp>
      <p:sp>
        <p:nvSpPr>
          <p:cNvPr id="11" name="Text 8"/>
          <p:cNvSpPr/>
          <p:nvPr/>
        </p:nvSpPr>
        <p:spPr>
          <a:xfrm>
            <a:off x="4581064" y="9287935"/>
            <a:ext cx="3213281" cy="1257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Comece a adotar uma alimentação mais saudável e siga as orientações do nutricionista.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435255" y="11380682"/>
            <a:ext cx="279812" cy="884343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519105" y="11498579"/>
            <a:ext cx="112046" cy="648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b="1" kern="0" spc="-5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50" dirty="0"/>
          </a:p>
        </p:txBody>
      </p:sp>
      <p:sp>
        <p:nvSpPr>
          <p:cNvPr id="14" name="Text 11"/>
          <p:cNvSpPr/>
          <p:nvPr/>
        </p:nvSpPr>
        <p:spPr>
          <a:xfrm>
            <a:off x="839368" y="11380681"/>
            <a:ext cx="1710013" cy="675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Apoio Emocional</a:t>
            </a:r>
            <a:endParaRPr lang="en-US" sz="2350" dirty="0"/>
          </a:p>
        </p:txBody>
      </p:sp>
      <p:sp>
        <p:nvSpPr>
          <p:cNvPr id="15" name="Text 12"/>
          <p:cNvSpPr/>
          <p:nvPr/>
        </p:nvSpPr>
        <p:spPr>
          <a:xfrm>
            <a:off x="839368" y="12291908"/>
            <a:ext cx="3213281" cy="1257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Procure um psicólogo para ajudar a preparar sua mente para as mudanças.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4176951" y="11380682"/>
            <a:ext cx="279812" cy="884343"/>
          </a:xfrm>
          <a:prstGeom prst="roundRect">
            <a:avLst>
              <a:gd name="adj" fmla="val 1866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263614" y="11498579"/>
            <a:ext cx="106486" cy="648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b="1" kern="0" spc="-5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850" dirty="0"/>
          </a:p>
        </p:txBody>
      </p:sp>
      <p:sp>
        <p:nvSpPr>
          <p:cNvPr id="18" name="Text 15"/>
          <p:cNvSpPr/>
          <p:nvPr/>
        </p:nvSpPr>
        <p:spPr>
          <a:xfrm>
            <a:off x="4581064" y="11380681"/>
            <a:ext cx="1710013" cy="675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Planejamento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4581064" y="12291909"/>
            <a:ext cx="3213281" cy="62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Organize sua rotina para o período de recuperação.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0" y="0"/>
            <a:ext cx="3086100" cy="14630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07931" y="1013459"/>
            <a:ext cx="4327639" cy="2532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kern="0" spc="-9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Desafios Após a Cirurgia e Como Superá-los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931" y="4098714"/>
            <a:ext cx="291398" cy="9209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07931" y="5387975"/>
            <a:ext cx="1602790" cy="633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kern="0" spc="-45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Adaptação</a:t>
            </a: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endParaRPr lang="en-US" sz="2200" b="1" kern="0" spc="-45" dirty="0" smtClean="0">
              <a:solidFill>
                <a:srgbClr val="272525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2200" b="1" kern="0" spc="-45" dirty="0" err="1" smtClean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Alimentar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407931" y="6242050"/>
            <a:ext cx="2076420" cy="2357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Inicialmente, você seguirá uma dieta líquida e depois passará para alimentos pastosos e sólidos. Respeite as orientações do nutricionista.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9150" y="4098714"/>
            <a:ext cx="291398" cy="9209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659149" y="5387975"/>
            <a:ext cx="1602790" cy="633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kern="0" spc="-45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Mudanças</a:t>
            </a: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endParaRPr lang="en-US" sz="2200" b="1" kern="0" spc="-45" dirty="0" smtClean="0">
              <a:solidFill>
                <a:srgbClr val="272525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2200" b="1" kern="0" spc="-45" dirty="0" err="1" smtClean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Emocionais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659150" y="6242051"/>
            <a:ext cx="2076420" cy="1768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Você pode sentir oscilações de humor. Busque apoio profissional e participe de grupos de suporte.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931" y="9705130"/>
            <a:ext cx="291398" cy="9209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407931" y="10994389"/>
            <a:ext cx="1602790" cy="633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Atividade Física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407931" y="11848467"/>
            <a:ext cx="2076420" cy="1768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Comece com exercícios leves e aumente gradualmente, sempre com orientação.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6507" y="2538095"/>
            <a:ext cx="7134262" cy="138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Superação e Felicidade: Vencendo a Obesidade</a:t>
            </a:r>
            <a:endParaRPr lang="en-US" sz="4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5321" y="4730539"/>
            <a:ext cx="1210531" cy="238675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48004" y="5818083"/>
            <a:ext cx="65098" cy="806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3013434" y="5133764"/>
            <a:ext cx="1754349" cy="693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Mais Saúde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3013435" y="6068908"/>
            <a:ext cx="3756430" cy="64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Redução de comorbidades e </a:t>
            </a:r>
            <a:endParaRPr lang="en-US" sz="1750" kern="0" spc="-36" dirty="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 err="1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mais</a:t>
            </a:r>
            <a:r>
              <a:rPr lang="en-US" sz="1750" kern="0" spc="-36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energia para aproveitar a vida.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2917731" y="7140574"/>
            <a:ext cx="4833484" cy="27093"/>
          </a:xfrm>
          <a:prstGeom prst="roundRect">
            <a:avLst>
              <a:gd name="adj" fmla="val 625116"/>
            </a:avLst>
          </a:prstGeom>
          <a:solidFill>
            <a:srgbClr val="C6BDD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090" y="7218045"/>
            <a:ext cx="2421061" cy="238675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2236954" y="8008198"/>
            <a:ext cx="87198" cy="806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3618733" y="7621269"/>
            <a:ext cx="1754349" cy="693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Autoestima</a:t>
            </a:r>
            <a:endParaRPr lang="en-US" sz="2450" dirty="0"/>
          </a:p>
        </p:txBody>
      </p:sp>
      <p:sp>
        <p:nvSpPr>
          <p:cNvPr id="11" name="Text 7"/>
          <p:cNvSpPr/>
          <p:nvPr/>
        </p:nvSpPr>
        <p:spPr>
          <a:xfrm>
            <a:off x="3618733" y="8556415"/>
            <a:ext cx="3500125" cy="64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Sentir-se bem com seu corpo e </a:t>
            </a:r>
            <a:endParaRPr lang="en-US" sz="1750" kern="0" spc="-36" dirty="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 err="1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confiante</a:t>
            </a:r>
            <a:r>
              <a:rPr lang="en-US" sz="1750" kern="0" spc="-36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 suas escolhas.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3523030" y="9628082"/>
            <a:ext cx="4228185" cy="27093"/>
          </a:xfrm>
          <a:prstGeom prst="roundRect">
            <a:avLst>
              <a:gd name="adj" fmla="val 625116"/>
            </a:avLst>
          </a:prstGeom>
          <a:solidFill>
            <a:srgbClr val="C6BDD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791" y="9705553"/>
            <a:ext cx="3631592" cy="238675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2237021" y="10495704"/>
            <a:ext cx="87064" cy="806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4223965" y="10108777"/>
            <a:ext cx="1754349" cy="693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Qualidade de Vida</a:t>
            </a:r>
            <a:endParaRPr lang="en-US" sz="2450" dirty="0"/>
          </a:p>
        </p:txBody>
      </p:sp>
      <p:sp>
        <p:nvSpPr>
          <p:cNvPr id="16" name="Text 11"/>
          <p:cNvSpPr/>
          <p:nvPr/>
        </p:nvSpPr>
        <p:spPr>
          <a:xfrm>
            <a:off x="4223966" y="11043921"/>
            <a:ext cx="2681451" cy="64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Realizar sonhos que antes </a:t>
            </a:r>
            <a:endParaRPr lang="en-US" sz="1750" kern="0" spc="-36" dirty="0" smtClean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 err="1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pareciam</a:t>
            </a:r>
            <a:r>
              <a:rPr lang="en-US" sz="1750" kern="0" spc="-36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distantes.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086100" cy="14630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32607" y="5351992"/>
            <a:ext cx="3508697" cy="138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Conclusão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3532607" y="7342716"/>
            <a:ext cx="4250487" cy="19354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cirurgia bariátrica é um passo poderoso rumo à superação da obesidade. Com informações claras, apoio e determinação, você pode renascer e conquistar o seu novo eu.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421</Words>
  <Application>Microsoft Office PowerPoint</Application>
  <PresentationFormat>Personalizar</PresentationFormat>
  <Paragraphs>72</Paragraphs>
  <Slides>8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Arial</vt:lpstr>
      <vt:lpstr>Inter</vt:lpstr>
      <vt:lpstr>Inter Bold</vt:lpstr>
      <vt:lpstr>Inter Medium</vt:lpstr>
      <vt:lpstr>Calibri</vt:lpstr>
      <vt:lpstr>Petrona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Socrates</cp:lastModifiedBy>
  <cp:revision>4</cp:revision>
  <dcterms:created xsi:type="dcterms:W3CDTF">2025-01-17T17:47:23Z</dcterms:created>
  <dcterms:modified xsi:type="dcterms:W3CDTF">2025-01-17T20:42:06Z</dcterms:modified>
</cp:coreProperties>
</file>